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4" r:id="rId3"/>
    <p:sldId id="259" r:id="rId4"/>
    <p:sldId id="257" r:id="rId5"/>
    <p:sldId id="318" r:id="rId6"/>
    <p:sldId id="321" r:id="rId7"/>
    <p:sldId id="286" r:id="rId8"/>
    <p:sldId id="317" r:id="rId9"/>
    <p:sldId id="326" r:id="rId10"/>
    <p:sldId id="289" r:id="rId11"/>
    <p:sldId id="294" r:id="rId12"/>
    <p:sldId id="322" r:id="rId13"/>
    <p:sldId id="325" r:id="rId14"/>
    <p:sldId id="320" r:id="rId15"/>
    <p:sldId id="324" r:id="rId16"/>
    <p:sldId id="323" r:id="rId17"/>
    <p:sldId id="306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303" autoAdjust="0"/>
    <p:restoredTop sz="85081"/>
  </p:normalViewPr>
  <p:slideViewPr>
    <p:cSldViewPr snapToGrid="0">
      <p:cViewPr>
        <p:scale>
          <a:sx n="109" d="100"/>
          <a:sy n="109" d="100"/>
        </p:scale>
        <p:origin x="-448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gs" Target="tags/tag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Relationship Id="rId3" Type="http://schemas.openxmlformats.org/officeDocument/2006/relationships/hyperlink" Target="https://github.com/ethereum/go-ethereum/issues/15746" TargetMode="Externa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getting-deep-into-geth-why-syncing-ethereum-node-is-slow-1edb04f9dc5" TargetMode="External"/><Relationship Id="rId4" Type="http://schemas.openxmlformats.org/officeDocument/2006/relationships/hyperlink" Target="https://blog.csdn.net/ITleaks/article/details/80627603" TargetMode="External"/><Relationship Id="rId5" Type="http://schemas.openxmlformats.org/officeDocument/2006/relationships/hyperlink" Target="https://www.zhihu.com/question/22108601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394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260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523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windows</a:t>
            </a:r>
            <a:r>
              <a:rPr lang="en-US" altLang="zh-CN" baseline="0" dirty="0" smtClean="0"/>
              <a:t> 10 </a:t>
            </a:r>
            <a:r>
              <a:rPr lang="en-US" altLang="zh-CN" baseline="0" dirty="0" err="1" smtClean="0"/>
              <a:t>geth</a:t>
            </a:r>
            <a:r>
              <a:rPr lang="en-US" altLang="zh-CN" baseline="0" dirty="0" smtClean="0"/>
              <a:t> attach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TW" dirty="0" smtClean="0">
                <a:hlinkClick r:id="rId3"/>
              </a:rPr>
              <a:t>https://github.com/ethereum/go-ethereum/issues/15746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281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385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834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841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585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873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速度不是聯盟鏈原本瞄準的命題</a:t>
            </a:r>
            <a:endParaRPr lang="en-US" altLang="zh-TW" dirty="0" smtClean="0"/>
          </a:p>
          <a:p>
            <a:r>
              <a:rPr lang="zh-TW" altLang="en-US" dirty="0" smtClean="0"/>
              <a:t>許可式存取才是</a:t>
            </a:r>
            <a:endParaRPr lang="en-US" altLang="zh-TW" dirty="0" smtClean="0"/>
          </a:p>
          <a:p>
            <a:r>
              <a:rPr lang="zh-TW" altLang="en-US" dirty="0" smtClean="0"/>
              <a:t>速度提高是額外帶來的好處</a:t>
            </a:r>
            <a:endParaRPr lang="en-US" altLang="zh-TW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why </a:t>
            </a:r>
            <a:r>
              <a:rPr lang="en-US" altLang="zh-CN" dirty="0" err="1" smtClean="0"/>
              <a:t>ethereum</a:t>
            </a:r>
            <a:r>
              <a:rPr lang="en-US" altLang="zh-CN" dirty="0" smtClean="0"/>
              <a:t> speed so slow</a:t>
            </a:r>
          </a:p>
          <a:p>
            <a:r>
              <a:rPr lang="en-US" altLang="zh-TW" dirty="0" smtClean="0">
                <a:hlinkClick r:id="rId3"/>
              </a:rPr>
              <a:t>https://hackernoon.com/getting-deep-into-geth-why-syncing-ethereum-node-is-slow-1edb04f9dc5</a:t>
            </a:r>
            <a:endParaRPr lang="en-US" altLang="zh-TW" dirty="0" smtClean="0"/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以太坊源碼情景分析之以太坊低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值理論分析</a:t>
            </a:r>
            <a:endParaRPr lang="en-US" altLang="zh-CN" dirty="0" smtClean="0"/>
          </a:p>
          <a:p>
            <a:r>
              <a:rPr lang="en-US" altLang="zh-TW" dirty="0" smtClean="0">
                <a:hlinkClick r:id="rId4"/>
              </a:rPr>
              <a:t>https://blog.csdn.net/ITleaks/article/details/80627603</a:t>
            </a:r>
            <a:endParaRPr lang="en-US" altLang="zh-TW" dirty="0" smtClean="0"/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為什麼比特幣的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產生速度被設定為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分鐘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en-US" altLang="zh-TW" dirty="0" smtClean="0">
                <a:hlinkClick r:id="rId5"/>
              </a:rPr>
              <a:t>https://www.zhihu.com/question/22108601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95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074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231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02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19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eth.ethereum.org/downloads/" TargetMode="External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comments" Target="../comments/comment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277869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4800" b="1" dirty="0" smtClean="0">
                <a:latin typeface="微软雅黑"/>
                <a:ea typeface="微软雅黑"/>
                <a:cs typeface="+mn-ea"/>
                <a:sym typeface="+mn-lt"/>
              </a:rPr>
              <a:t>以太坊聯盟鏈部署實作</a:t>
            </a:r>
            <a:endParaRPr lang="zh-CN" altLang="en-US" sz="4800" b="1" dirty="0"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557" y="3851489"/>
            <a:ext cx="1833705" cy="315471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defTabSz="685800" eaLnBrk="0" hangingPunct="0"/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2019</a:t>
            </a:r>
            <a:r>
              <a:rPr lang="zh-CN" altLang="en-US" sz="1600" dirty="0" smtClean="0">
                <a:latin typeface="微软雅黑"/>
                <a:ea typeface="微软雅黑"/>
                <a:cs typeface="+mn-ea"/>
                <a:sym typeface="+mn-lt"/>
              </a:rPr>
              <a:t>年</a:t>
            </a:r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7</a:t>
            </a:r>
            <a:r>
              <a:rPr lang="zh-CN" altLang="en-US" sz="1600" dirty="0" smtClean="0">
                <a:latin typeface="微软雅黑"/>
                <a:ea typeface="微软雅黑"/>
                <a:cs typeface="+mn-ea"/>
                <a:sym typeface="+mn-lt"/>
              </a:rPr>
              <a:t>月</a:t>
            </a:r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17</a:t>
            </a:r>
            <a:r>
              <a:rPr lang="zh-TW" altLang="en-US" sz="1600" dirty="0" smtClean="0">
                <a:latin typeface="微软雅黑"/>
                <a:ea typeface="微软雅黑"/>
                <a:cs typeface="+mn-ea"/>
                <a:sym typeface="+mn-lt"/>
              </a:rPr>
              <a:t>日</a:t>
            </a:r>
            <a:endParaRPr lang="zh-CN" altLang="en-US" sz="1600" dirty="0"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8" name="TextBox 120"/>
          <p:cNvSpPr txBox="1"/>
          <p:nvPr/>
        </p:nvSpPr>
        <p:spPr>
          <a:xfrm>
            <a:off x="4801558" y="3339330"/>
            <a:ext cx="1622688" cy="3745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Ken </a:t>
            </a:r>
            <a:r>
              <a:rPr lang="zh-TW" altLang="en-US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＠</a:t>
            </a:r>
            <a:r>
              <a:rPr lang="en-US" altLang="zh-TW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ITRT</a:t>
            </a:r>
            <a:endParaRPr lang="zh-CN" altLang="en-US" sz="1600" dirty="0">
              <a:solidFill>
                <a:prstClr val="white"/>
              </a:solidFill>
              <a:latin typeface="微软雅黑"/>
              <a:ea typeface="微软雅黑"/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14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初始化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5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16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Initialize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7" name="文本框 5"/>
          <p:cNvSpPr txBox="1"/>
          <p:nvPr/>
        </p:nvSpPr>
        <p:spPr>
          <a:xfrm>
            <a:off x="5888776" y="2202057"/>
            <a:ext cx="5342260" cy="4025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datadir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gethdata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init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poa.json</a:t>
            </a:r>
            <a:endParaRPr lang="en-US" altLang="zh-TW" dirty="0">
              <a:solidFill>
                <a:srgbClr val="FF0000"/>
              </a:solidFill>
              <a:cs typeface="+mj-cs"/>
            </a:endParaRPr>
          </a:p>
        </p:txBody>
      </p:sp>
      <p:sp>
        <p:nvSpPr>
          <p:cNvPr id="18" name="文本框 6"/>
          <p:cNvSpPr txBox="1"/>
          <p:nvPr/>
        </p:nvSpPr>
        <p:spPr>
          <a:xfrm>
            <a:off x="5888776" y="3223647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bg1"/>
                </a:solidFill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rPr>
              <a:t>1_init_geth.txt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1" name="文本框 5"/>
          <p:cNvSpPr txBox="1"/>
          <p:nvPr/>
        </p:nvSpPr>
        <p:spPr>
          <a:xfrm>
            <a:off x="5762672" y="1778569"/>
            <a:ext cx="5342260" cy="398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ea typeface="思源黑体 CN Light" panose="020B0300000000000000" pitchFamily="34" charset="-122"/>
              </a:rPr>
              <a:t>g</a:t>
            </a:r>
            <a:r>
              <a:rPr kumimoji="1" lang="en-US" altLang="zh-CN" dirty="0" err="1" smtClean="0">
                <a:ea typeface="思源黑体 CN Light" panose="020B0300000000000000" pitchFamily="34" charset="-122"/>
              </a:rPr>
              <a:t>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相關指令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24" name="文本框 5"/>
          <p:cNvSpPr txBox="1"/>
          <p:nvPr/>
        </p:nvSpPr>
        <p:spPr>
          <a:xfrm>
            <a:off x="5762672" y="2821101"/>
            <a:ext cx="5342260" cy="402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指令參考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80" y="924797"/>
            <a:ext cx="4604947" cy="540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组合 6"/>
          <p:cNvGrpSpPr/>
          <p:nvPr/>
        </p:nvGrpSpPr>
        <p:grpSpPr>
          <a:xfrm>
            <a:off x="4628148" y="3429000"/>
            <a:ext cx="2935705" cy="768019"/>
            <a:chOff x="4615322" y="2847906"/>
            <a:chExt cx="2935705" cy="768019"/>
          </a:xfrm>
        </p:grpSpPr>
        <p:sp>
          <p:nvSpPr>
            <p:cNvPr id="13" name="文本框 7"/>
            <p:cNvSpPr txBox="1"/>
            <p:nvPr/>
          </p:nvSpPr>
          <p:spPr>
            <a:xfrm>
              <a:off x="4836681" y="2847906"/>
              <a:ext cx="2492990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啟動聯盟鏈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4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17"/>
          <p:cNvGrpSpPr>
            <a:grpSpLocks noChangeAspect="1"/>
          </p:cNvGrpSpPr>
          <p:nvPr/>
        </p:nvGrpSpPr>
        <p:grpSpPr>
          <a:xfrm>
            <a:off x="4888117" y="2085375"/>
            <a:ext cx="2415766" cy="1199156"/>
            <a:chOff x="6515137" y="-1169675"/>
            <a:chExt cx="155812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1" name="任意多边形 18"/>
            <p:cNvSpPr/>
            <p:nvPr/>
          </p:nvSpPr>
          <p:spPr>
            <a:xfrm>
              <a:off x="6515137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3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9" name="任意多边形 19"/>
            <p:cNvSpPr/>
            <p:nvPr/>
          </p:nvSpPr>
          <p:spPr>
            <a:xfrm>
              <a:off x="7336059" y="-1169675"/>
              <a:ext cx="737201" cy="773433"/>
            </a:xfrm>
            <a:custGeom>
              <a:avLst/>
              <a:gdLst/>
              <a:ahLst/>
              <a:cxnLst/>
              <a:rect l="l" t="t" r="r" b="b"/>
              <a:pathLst>
                <a:path w="737201" h="773433">
                  <a:moveTo>
                    <a:pt x="336642" y="0"/>
                  </a:moveTo>
                  <a:cubicBezTo>
                    <a:pt x="450271" y="330"/>
                    <a:pt x="540221" y="25878"/>
                    <a:pt x="606491" y="76642"/>
                  </a:cubicBezTo>
                  <a:cubicBezTo>
                    <a:pt x="672760" y="127406"/>
                    <a:pt x="706623" y="201405"/>
                    <a:pt x="708077" y="298638"/>
                  </a:cubicBezTo>
                  <a:cubicBezTo>
                    <a:pt x="708077" y="352900"/>
                    <a:pt x="693515" y="400406"/>
                    <a:pt x="664391" y="441156"/>
                  </a:cubicBezTo>
                  <a:cubicBezTo>
                    <a:pt x="635268" y="481906"/>
                    <a:pt x="591585" y="514079"/>
                    <a:pt x="533345" y="537676"/>
                  </a:cubicBezTo>
                  <a:lnTo>
                    <a:pt x="533345" y="544956"/>
                  </a:lnTo>
                  <a:cubicBezTo>
                    <a:pt x="594965" y="563120"/>
                    <a:pt x="645025" y="594135"/>
                    <a:pt x="683526" y="637999"/>
                  </a:cubicBezTo>
                  <a:cubicBezTo>
                    <a:pt x="702777" y="659931"/>
                    <a:pt x="717363" y="685126"/>
                    <a:pt x="727284" y="713584"/>
                  </a:cubicBezTo>
                  <a:lnTo>
                    <a:pt x="737201" y="773433"/>
                  </a:lnTo>
                  <a:lnTo>
                    <a:pt x="480437" y="773433"/>
                  </a:lnTo>
                  <a:lnTo>
                    <a:pt x="477651" y="747819"/>
                  </a:lnTo>
                  <a:cubicBezTo>
                    <a:pt x="474107" y="734478"/>
                    <a:pt x="468593" y="722272"/>
                    <a:pt x="461108" y="711200"/>
                  </a:cubicBezTo>
                  <a:cubicBezTo>
                    <a:pt x="446139" y="689055"/>
                    <a:pt x="418540" y="672096"/>
                    <a:pt x="378310" y="660322"/>
                  </a:cubicBezTo>
                  <a:cubicBezTo>
                    <a:pt x="338081" y="648547"/>
                    <a:pt x="280472" y="642606"/>
                    <a:pt x="205482" y="642498"/>
                  </a:cubicBezTo>
                  <a:lnTo>
                    <a:pt x="205482" y="460515"/>
                  </a:lnTo>
                  <a:cubicBezTo>
                    <a:pt x="296596" y="459937"/>
                    <a:pt x="360293" y="446873"/>
                    <a:pt x="396574" y="421321"/>
                  </a:cubicBezTo>
                  <a:cubicBezTo>
                    <a:pt x="432855" y="395770"/>
                    <a:pt x="450283" y="361195"/>
                    <a:pt x="448856" y="317596"/>
                  </a:cubicBezTo>
                  <a:cubicBezTo>
                    <a:pt x="448704" y="280257"/>
                    <a:pt x="438078" y="251758"/>
                    <a:pt x="416977" y="232100"/>
                  </a:cubicBezTo>
                  <a:cubicBezTo>
                    <a:pt x="395876" y="212443"/>
                    <a:pt x="365211" y="202538"/>
                    <a:pt x="324983" y="202386"/>
                  </a:cubicBezTo>
                  <a:cubicBezTo>
                    <a:pt x="289127" y="202599"/>
                    <a:pt x="255912" y="210559"/>
                    <a:pt x="225338" y="226267"/>
                  </a:cubicBezTo>
                  <a:cubicBezTo>
                    <a:pt x="194765" y="241975"/>
                    <a:pt x="163372" y="264154"/>
                    <a:pt x="131159" y="292805"/>
                  </a:cubicBezTo>
                  <a:lnTo>
                    <a:pt x="0" y="133953"/>
                  </a:lnTo>
                  <a:cubicBezTo>
                    <a:pt x="50004" y="91426"/>
                    <a:pt x="102650" y="58544"/>
                    <a:pt x="157937" y="35308"/>
                  </a:cubicBezTo>
                  <a:cubicBezTo>
                    <a:pt x="213224" y="12073"/>
                    <a:pt x="272793" y="303"/>
                    <a:pt x="3366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95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grpSp>
        <p:nvGrpSpPr>
          <p:cNvPr id="18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20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啟動</a:t>
              </a:r>
              <a:r>
                <a:rPr lang="en-US" altLang="zh-TW" sz="2400" b="1" dirty="0" err="1" smtClean="0">
                  <a:latin typeface="微软雅黑"/>
                  <a:ea typeface="微软雅黑"/>
                  <a:cs typeface="+mn-ea"/>
                  <a:sym typeface="+mn-lt"/>
                </a:rPr>
                <a:t>geth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2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2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Start </a:t>
              </a:r>
              <a:r>
                <a:rPr lang="en-US" altLang="zh-CN" sz="1100" dirty="0" err="1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geth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26" name="文本框 5"/>
          <p:cNvSpPr txBox="1"/>
          <p:nvPr/>
        </p:nvSpPr>
        <p:spPr>
          <a:xfrm>
            <a:off x="5821040" y="2202057"/>
            <a:ext cx="6370959" cy="275152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networkid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999999 --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rpccorsdomain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"*"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rpcaddr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0.0.0.0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rpcapi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"db,eth,net,web3,personal"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port 30303 --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rpcport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8545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datadir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gethdata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--allow-insecure-unlock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unlock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0x4dcc2b0Ec9237da36760EBe938BBD1deEb313525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etherbase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0x4dcc2b0Ec9237da36760EBe938BBD1deEb313525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password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poa_signer.pwd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--mine</a:t>
            </a:r>
          </a:p>
        </p:txBody>
      </p:sp>
      <p:sp>
        <p:nvSpPr>
          <p:cNvPr id="27" name="文本框 5"/>
          <p:cNvSpPr txBox="1"/>
          <p:nvPr/>
        </p:nvSpPr>
        <p:spPr>
          <a:xfrm>
            <a:off x="5762672" y="1778569"/>
            <a:ext cx="5342260" cy="398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ea typeface="思源黑体 CN Light" panose="020B0300000000000000" pitchFamily="34" charset="-122"/>
              </a:rPr>
              <a:t>g</a:t>
            </a:r>
            <a:r>
              <a:rPr kumimoji="1" lang="en-US" altLang="zh-CN" dirty="0" err="1" smtClean="0">
                <a:ea typeface="思源黑体 CN Light" panose="020B0300000000000000" pitchFamily="34" charset="-122"/>
              </a:rPr>
              <a:t>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相關指令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28" name="文本框 6"/>
          <p:cNvSpPr txBox="1"/>
          <p:nvPr/>
        </p:nvSpPr>
        <p:spPr>
          <a:xfrm>
            <a:off x="5888776" y="5634839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CN" smtClean="0">
                <a:solidFill>
                  <a:schemeClr val="bg1"/>
                </a:solidFill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rPr>
              <a:t>2_start_geth.txt</a:t>
            </a:r>
            <a:endParaRPr lang="en-US" altLang="zh-CN" dirty="0">
              <a:solidFill>
                <a:schemeClr val="bg1"/>
              </a:solidFill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29" name="文本框 5"/>
          <p:cNvSpPr txBox="1"/>
          <p:nvPr/>
        </p:nvSpPr>
        <p:spPr>
          <a:xfrm>
            <a:off x="5762672" y="5232293"/>
            <a:ext cx="5342260" cy="402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指令參考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13" y="882065"/>
            <a:ext cx="4614992" cy="59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使用</a:t>
              </a:r>
              <a:r>
                <a:rPr lang="en-US" altLang="zh-TW" sz="2400" b="1" dirty="0" err="1" smtClean="0">
                  <a:latin typeface="微软雅黑"/>
                  <a:ea typeface="微软雅黑"/>
                  <a:cs typeface="+mn-ea"/>
                  <a:sym typeface="+mn-lt"/>
                </a:rPr>
                <a:t>geth</a:t>
              </a:r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控制台與節點互動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Interact with node by attach command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0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geth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 attach 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en-US" altLang="zh-TW" dirty="0" err="1" smtClean="0">
                <a:solidFill>
                  <a:schemeClr val="bg1"/>
                </a:solidFill>
              </a:rPr>
              <a:t>gethdata</a:t>
            </a:r>
            <a:r>
              <a:rPr lang="en-US" altLang="zh-TW" dirty="0" smtClean="0">
                <a:solidFill>
                  <a:schemeClr val="bg1"/>
                </a:solidFill>
              </a:rPr>
              <a:t>/</a:t>
            </a:r>
            <a:r>
              <a:rPr lang="en-US" altLang="zh-TW" dirty="0" err="1" smtClean="0">
                <a:solidFill>
                  <a:schemeClr val="bg1"/>
                </a:solidFill>
              </a:rPr>
              <a:t>geth.ipc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TW" dirty="0" smtClean="0">
                <a:ea typeface="思源黑体 CN Light" panose="020B0300000000000000" pitchFamily="34" charset="-122"/>
              </a:rPr>
              <a:t>[Mac OS] 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進入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控制台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14" name="文本框 5"/>
          <p:cNvSpPr txBox="1"/>
          <p:nvPr/>
        </p:nvSpPr>
        <p:spPr>
          <a:xfrm>
            <a:off x="5888776" y="3327991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geth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bg1"/>
                </a:solidFill>
              </a:rPr>
              <a:t>attach </a:t>
            </a:r>
            <a:r>
              <a:rPr lang="en-US" altLang="zh-TW" dirty="0" err="1">
                <a:solidFill>
                  <a:schemeClr val="bg1"/>
                </a:solidFill>
              </a:rPr>
              <a:t>ipc</a:t>
            </a:r>
            <a:r>
              <a:rPr lang="en-US" altLang="zh-TW" dirty="0">
                <a:solidFill>
                  <a:schemeClr val="bg1"/>
                </a:solidFill>
              </a:rPr>
              <a:t>:\\.\</a:t>
            </a:r>
            <a:r>
              <a:rPr lang="en-US" altLang="zh-TW" dirty="0" smtClean="0">
                <a:solidFill>
                  <a:schemeClr val="bg1"/>
                </a:solidFill>
              </a:rPr>
              <a:t>pipe\</a:t>
            </a:r>
            <a:r>
              <a:rPr lang="en-US" altLang="zh-TW" dirty="0" err="1" smtClean="0">
                <a:solidFill>
                  <a:schemeClr val="bg1"/>
                </a:solidFill>
              </a:rPr>
              <a:t>geth.ipc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15" name="文本框 5"/>
          <p:cNvSpPr txBox="1"/>
          <p:nvPr/>
        </p:nvSpPr>
        <p:spPr>
          <a:xfrm>
            <a:off x="5762672" y="2904503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TW" dirty="0" smtClean="0">
                <a:ea typeface="思源黑体 CN Light" panose="020B0300000000000000" pitchFamily="34" charset="-122"/>
              </a:rPr>
              <a:t>[Windows] 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進入</a:t>
            </a:r>
            <a:r>
              <a:rPr kumimoji="1" lang="en-US" altLang="zh-TW" dirty="0" err="1">
                <a:ea typeface="思源黑体 CN Light" panose="020B0300000000000000" pitchFamily="34" charset="-122"/>
              </a:rPr>
              <a:t>geth</a:t>
            </a:r>
            <a:r>
              <a:rPr kumimoji="1" lang="zh-TW" altLang="en-US" dirty="0">
                <a:ea typeface="思源黑体 CN Light" panose="020B0300000000000000" pitchFamily="34" charset="-122"/>
              </a:rPr>
              <a:t>控制台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05" y="835835"/>
            <a:ext cx="4659164" cy="568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0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>
                  <a:latin typeface="微软雅黑"/>
                  <a:ea typeface="微软雅黑"/>
                  <a:cs typeface="+mn-ea"/>
                  <a:sym typeface="+mn-lt"/>
                </a:rPr>
                <a:t>獲取節點資訊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Get node information</a:t>
              </a: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>
                <a:solidFill>
                  <a:schemeClr val="bg1"/>
                </a:solidFill>
              </a:rPr>
              <a:t>a</a:t>
            </a:r>
            <a:r>
              <a:rPr lang="en-US" altLang="zh-TW" dirty="0" err="1" smtClean="0">
                <a:solidFill>
                  <a:schemeClr val="bg1"/>
                </a:solidFill>
              </a:rPr>
              <a:t>dmin.nodeInfo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49" y="835835"/>
            <a:ext cx="4678820" cy="567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8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目前連線節點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Node connected currently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admin.peers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65" y="864604"/>
            <a:ext cx="4449240" cy="58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4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嘗試連線特定節點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Trying connect to specific node 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admin.addPeer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”</a:t>
            </a:r>
            <a:r>
              <a:rPr kumimoji="1" lang="en-US" altLang="zh-CN" dirty="0" err="1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enode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://</a:t>
            </a:r>
            <a:r>
              <a:rPr kumimoji="1" lang="mr-IN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…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"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17" y="864604"/>
            <a:ext cx="4821888" cy="635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436376" y="3429248"/>
            <a:ext cx="3319244" cy="784955"/>
            <a:chOff x="4615322" y="2848154"/>
            <a:chExt cx="2935705" cy="784955"/>
          </a:xfrm>
        </p:grpSpPr>
        <p:sp>
          <p:nvSpPr>
            <p:cNvPr id="6" name="文本框 5"/>
            <p:cNvSpPr txBox="1"/>
            <p:nvPr/>
          </p:nvSpPr>
          <p:spPr>
            <a:xfrm>
              <a:off x="4904325" y="2925223"/>
              <a:ext cx="23577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 smtClean="0">
                  <a:ea typeface="思源黑体 CN Heavy" panose="020B0A00000000000000" pitchFamily="34" charset="-122"/>
                </a:rPr>
                <a:t>THANK YOU</a:t>
              </a:r>
              <a:endParaRPr lang="zh-CN" altLang="en-US" sz="4000" dirty="0">
                <a:ea typeface="思源黑体 CN Heavy" panose="020B0A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4416858" y="2142309"/>
            <a:ext cx="3358284" cy="1139587"/>
            <a:chOff x="4677186" y="4980795"/>
            <a:chExt cx="2806521" cy="952354"/>
          </a:xfrm>
        </p:grpSpPr>
        <p:sp>
          <p:nvSpPr>
            <p:cNvPr id="27" name="任意多边形 26"/>
            <p:cNvSpPr/>
            <p:nvPr/>
          </p:nvSpPr>
          <p:spPr>
            <a:xfrm>
              <a:off x="5045798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4" y="74263"/>
                    <a:pt x="404250" y="97277"/>
                  </a:cubicBezTo>
                  <a:cubicBezTo>
                    <a:pt x="393787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6" y="11568"/>
                  </a:lnTo>
                  <a:lnTo>
                    <a:pt x="922396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6" y="485198"/>
                  </a:lnTo>
                  <a:lnTo>
                    <a:pt x="922396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8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6" y="135956"/>
                    <a:pt x="208691" y="107417"/>
                    <a:pt x="214514" y="79060"/>
                  </a:cubicBezTo>
                  <a:cubicBezTo>
                    <a:pt x="220338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6484073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3" y="74263"/>
                    <a:pt x="404250" y="97277"/>
                  </a:cubicBezTo>
                  <a:cubicBezTo>
                    <a:pt x="393786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5" y="11568"/>
                  </a:lnTo>
                  <a:lnTo>
                    <a:pt x="922395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5" y="485198"/>
                  </a:lnTo>
                  <a:lnTo>
                    <a:pt x="922395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9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7" y="135956"/>
                    <a:pt x="208691" y="107417"/>
                    <a:pt x="214514" y="79060"/>
                  </a:cubicBezTo>
                  <a:cubicBezTo>
                    <a:pt x="220337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4716535" y="4990905"/>
              <a:ext cx="351145" cy="375990"/>
            </a:xfrm>
            <a:custGeom>
              <a:avLst/>
              <a:gdLst/>
              <a:ahLst/>
              <a:cxnLst/>
              <a:rect l="l" t="t" r="r" b="b"/>
              <a:pathLst>
                <a:path w="351145" h="375990">
                  <a:moveTo>
                    <a:pt x="138396" y="0"/>
                  </a:moveTo>
                  <a:cubicBezTo>
                    <a:pt x="175734" y="39287"/>
                    <a:pt x="214638" y="82036"/>
                    <a:pt x="255106" y="128245"/>
                  </a:cubicBezTo>
                  <a:cubicBezTo>
                    <a:pt x="295574" y="174454"/>
                    <a:pt x="327587" y="215745"/>
                    <a:pt x="351145" y="252118"/>
                  </a:cubicBezTo>
                  <a:lnTo>
                    <a:pt x="202453" y="375990"/>
                  </a:lnTo>
                  <a:cubicBezTo>
                    <a:pt x="181283" y="338737"/>
                    <a:pt x="151554" y="295564"/>
                    <a:pt x="113264" y="246470"/>
                  </a:cubicBezTo>
                  <a:cubicBezTo>
                    <a:pt x="74975" y="197377"/>
                    <a:pt x="37220" y="151653"/>
                    <a:pt x="0" y="109300"/>
                  </a:cubicBezTo>
                  <a:lnTo>
                    <a:pt x="138396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154808" y="4990905"/>
              <a:ext cx="351146" cy="375990"/>
            </a:xfrm>
            <a:custGeom>
              <a:avLst/>
              <a:gdLst/>
              <a:ahLst/>
              <a:cxnLst/>
              <a:rect l="l" t="t" r="r" b="b"/>
              <a:pathLst>
                <a:path w="351146" h="375990">
                  <a:moveTo>
                    <a:pt x="138397" y="0"/>
                  </a:moveTo>
                  <a:cubicBezTo>
                    <a:pt x="175735" y="39287"/>
                    <a:pt x="214639" y="82036"/>
                    <a:pt x="255107" y="128245"/>
                  </a:cubicBezTo>
                  <a:cubicBezTo>
                    <a:pt x="295575" y="174454"/>
                    <a:pt x="327588" y="215745"/>
                    <a:pt x="351146" y="252118"/>
                  </a:cubicBezTo>
                  <a:lnTo>
                    <a:pt x="202454" y="375990"/>
                  </a:lnTo>
                  <a:cubicBezTo>
                    <a:pt x="181284" y="338737"/>
                    <a:pt x="151555" y="295564"/>
                    <a:pt x="113265" y="246470"/>
                  </a:cubicBezTo>
                  <a:cubicBezTo>
                    <a:pt x="74976" y="197377"/>
                    <a:pt x="37221" y="151653"/>
                    <a:pt x="0" y="109300"/>
                  </a:cubicBezTo>
                  <a:lnTo>
                    <a:pt x="13839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4677186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6115461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6" name="直接连接符 7"/>
          <p:cNvCxnSpPr/>
          <p:nvPr/>
        </p:nvCxnSpPr>
        <p:spPr>
          <a:xfrm>
            <a:off x="4416858" y="4308479"/>
            <a:ext cx="331924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0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807532" y="1483218"/>
            <a:ext cx="4686668" cy="2058703"/>
            <a:chOff x="4615321" y="2848154"/>
            <a:chExt cx="4686668" cy="2058703"/>
          </a:xfrm>
        </p:grpSpPr>
        <p:sp>
          <p:nvSpPr>
            <p:cNvPr id="8" name="文本框 7"/>
            <p:cNvSpPr txBox="1"/>
            <p:nvPr/>
          </p:nvSpPr>
          <p:spPr>
            <a:xfrm>
              <a:off x="4615321" y="2908874"/>
              <a:ext cx="4686668" cy="19979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zh-TW" altLang="en-US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經歷</a:t>
              </a:r>
              <a:r>
                <a:rPr lang="en-US" altLang="zh-TW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:</a:t>
              </a:r>
              <a:endPara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>
                <a:spcAft>
                  <a:spcPts val="400"/>
                </a:spcAft>
              </a:pP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SOLA              DevOps / </a:t>
              </a: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Blockchain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InfiniteChain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DevOps 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 </a:t>
              </a: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Blockchain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Melten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        Senior 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Software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Akubic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        Backend Team Lead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R3DSTAR       </a:t>
              </a: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Sofrware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Engineer / Project Lead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1" y="2848154"/>
              <a:ext cx="468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7"/>
          <p:cNvSpPr txBox="1"/>
          <p:nvPr/>
        </p:nvSpPr>
        <p:spPr>
          <a:xfrm>
            <a:off x="3807533" y="776168"/>
            <a:ext cx="1710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Ken Lin</a:t>
            </a:r>
            <a:endParaRPr lang="zh-CN" altLang="en-US" sz="36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7"/>
          <p:cNvSpPr txBox="1"/>
          <p:nvPr/>
        </p:nvSpPr>
        <p:spPr>
          <a:xfrm>
            <a:off x="3802477" y="4580805"/>
            <a:ext cx="1569660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專長</a:t>
            </a:r>
            <a:r>
              <a:rPr lang="en-US" altLang="zh-TW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:</a:t>
            </a:r>
          </a:p>
          <a:p>
            <a:pPr>
              <a:spcAft>
                <a:spcPts val="400"/>
              </a:spcAft>
            </a:pPr>
            <a:r>
              <a:rPr lang="en-US" altLang="zh-CN" dirty="0" err="1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Blockchain</a:t>
            </a:r>
            <a:endParaRPr lang="en-US" altLang="zh-CN" dirty="0" smtClean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4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雲端機器管理</a:t>
            </a:r>
            <a:endParaRPr lang="zh-CN" altLang="en-US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400"/>
              </a:spcAft>
            </a:pP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DevOps</a:t>
            </a: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導入</a:t>
            </a:r>
            <a:endParaRPr lang="zh-CN" altLang="en-US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9" name="直接连接符 9"/>
          <p:cNvCxnSpPr/>
          <p:nvPr/>
        </p:nvCxnSpPr>
        <p:spPr>
          <a:xfrm>
            <a:off x="3814200" y="4500193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7"/>
          <p:cNvSpPr txBox="1"/>
          <p:nvPr/>
        </p:nvSpPr>
        <p:spPr>
          <a:xfrm>
            <a:off x="3814200" y="3674530"/>
            <a:ext cx="3864328" cy="684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社群組織</a:t>
            </a:r>
            <a:r>
              <a:rPr lang="en-US" altLang="zh-TW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:</a:t>
            </a:r>
            <a:endParaRPr lang="en-US" altLang="zh-CN" dirty="0" smtClean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300"/>
              </a:spcAft>
            </a:pP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Taipei </a:t>
            </a:r>
            <a:r>
              <a:rPr lang="en-US" altLang="zh-CN" dirty="0" err="1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Ethereum</a:t>
            </a: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</a:t>
            </a:r>
            <a:r>
              <a:rPr lang="en-US" altLang="zh-C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Meetup   </a:t>
            </a: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Co-organizer</a:t>
            </a:r>
          </a:p>
        </p:txBody>
      </p:sp>
      <p:cxnSp>
        <p:nvCxnSpPr>
          <p:cNvPr id="15" name="直接连接符 9"/>
          <p:cNvCxnSpPr/>
          <p:nvPr/>
        </p:nvCxnSpPr>
        <p:spPr>
          <a:xfrm>
            <a:off x="3802477" y="3601611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9"/>
          <p:cNvCxnSpPr/>
          <p:nvPr/>
        </p:nvCxnSpPr>
        <p:spPr>
          <a:xfrm>
            <a:off x="3785699" y="6029831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52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04869" y="970953"/>
            <a:ext cx="1980029" cy="867846"/>
            <a:chOff x="7779199" y="970953"/>
            <a:chExt cx="1980029" cy="867846"/>
          </a:xfrm>
        </p:grpSpPr>
        <p:sp>
          <p:nvSpPr>
            <p:cNvPr id="13" name="矩形 12"/>
            <p:cNvSpPr/>
            <p:nvPr/>
          </p:nvSpPr>
          <p:spPr>
            <a:xfrm>
              <a:off x="7779199" y="1438689"/>
              <a:ext cx="19800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000" dirty="0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公有鏈與聯盟鏈</a:t>
              </a:r>
              <a:endParaRPr lang="zh-CN" altLang="en-US" sz="20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04869" y="2222427"/>
            <a:ext cx="1467068" cy="861701"/>
            <a:chOff x="7779199" y="2222427"/>
            <a:chExt cx="1467068" cy="861701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矩形 17"/>
            <p:cNvSpPr/>
            <p:nvPr/>
          </p:nvSpPr>
          <p:spPr>
            <a:xfrm>
              <a:off x="7779199" y="2684018"/>
              <a:ext cx="146706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000" dirty="0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準備聯盟鏈</a:t>
              </a:r>
              <a:endParaRPr lang="zh-CN" altLang="en-US" sz="20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15143" y="3473901"/>
            <a:ext cx="942975" cy="523220"/>
            <a:chOff x="6095999" y="3498928"/>
            <a:chExt cx="942975" cy="523220"/>
          </a:xfrm>
        </p:grpSpPr>
        <p:sp>
          <p:nvSpPr>
            <p:cNvPr id="28" name="矩形: 圆角 41"/>
            <p:cNvSpPr/>
            <p:nvPr/>
          </p:nvSpPr>
          <p:spPr>
            <a:xfrm>
              <a:off x="6095999" y="3581400"/>
              <a:ext cx="942975" cy="35242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107209" y="3498928"/>
              <a:ext cx="721873" cy="523220"/>
              <a:chOff x="6380812" y="2688081"/>
              <a:chExt cx="721873" cy="523220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6380812" y="2688081"/>
                <a:ext cx="60785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 kern="2000">
                    <a:solidFill>
                      <a:schemeClr val="tx2"/>
                    </a:solidFill>
                    <a:latin typeface="Helvetica" panose="020B0604020202020204" pitchFamily="34" charset="0"/>
                  </a:defRPr>
                </a:lvl1pPr>
              </a:lstStyle>
              <a:p>
                <a:r>
                  <a:rPr lang="en-US" altLang="zh-CN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03</a:t>
                </a:r>
                <a:endParaRPr lang="zh-CN" altLang="en-US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cxnSp>
            <p:nvCxnSpPr>
              <p:cNvPr id="31" name="直接连接符 30"/>
              <p:cNvCxnSpPr>
                <a:cxnSpLocks/>
              </p:cNvCxnSpPr>
              <p:nvPr/>
            </p:nvCxnSpPr>
            <p:spPr>
              <a:xfrm flipH="1">
                <a:off x="6962400" y="2844000"/>
                <a:ext cx="140285" cy="22320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矩形 33"/>
          <p:cNvSpPr/>
          <p:nvPr/>
        </p:nvSpPr>
        <p:spPr>
          <a:xfrm>
            <a:off x="8202647" y="3935492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000" dirty="0" smtClean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啟動聯盟鏈</a:t>
            </a:r>
            <a:endParaRPr lang="zh-CN" altLang="en-US" sz="2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5029289" y="2069373"/>
            <a:ext cx="2133422" cy="1213323"/>
            <a:chOff x="1093391" y="-1169675"/>
            <a:chExt cx="1359950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任意多边形 4"/>
            <p:cNvSpPr/>
            <p:nvPr/>
          </p:nvSpPr>
          <p:spPr>
            <a:xfrm>
              <a:off x="1093391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5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994465" y="-1149273"/>
              <a:ext cx="458876" cy="753031"/>
            </a:xfrm>
            <a:custGeom>
              <a:avLst/>
              <a:gdLst/>
              <a:ahLst/>
              <a:cxnLst/>
              <a:rect l="l" t="t" r="r" b="b"/>
              <a:pathLst>
                <a:path w="458876" h="753031">
                  <a:moveTo>
                    <a:pt x="268100" y="0"/>
                  </a:moveTo>
                  <a:lnTo>
                    <a:pt x="458876" y="0"/>
                  </a:lnTo>
                  <a:lnTo>
                    <a:pt x="458876" y="753031"/>
                  </a:lnTo>
                  <a:lnTo>
                    <a:pt x="199654" y="753031"/>
                  </a:lnTo>
                  <a:lnTo>
                    <a:pt x="199654" y="257765"/>
                  </a:lnTo>
                  <a:lnTo>
                    <a:pt x="0" y="257765"/>
                  </a:lnTo>
                  <a:lnTo>
                    <a:pt x="0" y="97571"/>
                  </a:lnTo>
                  <a:cubicBezTo>
                    <a:pt x="57444" y="86862"/>
                    <a:pt x="107234" y="73694"/>
                    <a:pt x="149370" y="58069"/>
                  </a:cubicBezTo>
                  <a:cubicBezTo>
                    <a:pt x="191506" y="42445"/>
                    <a:pt x="231083" y="23088"/>
                    <a:pt x="2681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387845" y="3429248"/>
            <a:ext cx="3416320" cy="767771"/>
            <a:chOff x="4375019" y="2848154"/>
            <a:chExt cx="3416320" cy="767771"/>
          </a:xfrm>
        </p:grpSpPr>
        <p:sp>
          <p:nvSpPr>
            <p:cNvPr id="8" name="文本框 7"/>
            <p:cNvSpPr txBox="1"/>
            <p:nvPr/>
          </p:nvSpPr>
          <p:spPr>
            <a:xfrm>
              <a:off x="4375019" y="2925223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公有鏈與聯盟鏈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公有鏈與聯盟鏈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1" name="组合 20"/>
          <p:cNvGrpSpPr/>
          <p:nvPr/>
        </p:nvGrpSpPr>
        <p:grpSpPr>
          <a:xfrm>
            <a:off x="2552071" y="3004087"/>
            <a:ext cx="3907318" cy="937325"/>
            <a:chOff x="7827985" y="2230016"/>
            <a:chExt cx="2807932" cy="937325"/>
          </a:xfrm>
        </p:grpSpPr>
        <p:sp>
          <p:nvSpPr>
            <p:cNvPr id="22" name="TextBox 13"/>
            <p:cNvSpPr txBox="1"/>
            <p:nvPr/>
          </p:nvSpPr>
          <p:spPr>
            <a:xfrm>
              <a:off x="7827985" y="2230016"/>
              <a:ext cx="1864395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公有鏈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(Public </a:t>
              </a:r>
              <a:r>
                <a:rPr lang="en-US" altLang="zh-CN" b="1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B</a:t>
              </a:r>
              <a:r>
                <a:rPr lang="en-US" altLang="zh-CN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lockchain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)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7827985" y="2650276"/>
              <a:ext cx="2807932" cy="51706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TW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無許可式存取</a:t>
              </a:r>
              <a:endParaRPr lang="en-US" altLang="zh-TW" sz="1400" dirty="0" smtClean="0">
                <a:solidFill>
                  <a:schemeClr val="tx1"/>
                </a:solidFill>
                <a:sym typeface="+mn-lt"/>
              </a:endParaRPr>
            </a:p>
            <a:p>
              <a:r>
                <a:rPr lang="en-US" altLang="zh-CN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目標使用者為任何人士</a:t>
              </a:r>
              <a:r>
                <a:rPr lang="en-US" altLang="zh-TW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/</a:t>
              </a:r>
              <a:r>
                <a:rPr lang="zh-TW" altLang="en-US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組織</a:t>
              </a:r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88542" y="3004087"/>
            <a:ext cx="3803089" cy="947673"/>
            <a:chOff x="3455287" y="4016694"/>
            <a:chExt cx="2756952" cy="947673"/>
          </a:xfrm>
        </p:grpSpPr>
        <p:sp>
          <p:nvSpPr>
            <p:cNvPr id="25" name="TextBox 13"/>
            <p:cNvSpPr txBox="1"/>
            <p:nvPr/>
          </p:nvSpPr>
          <p:spPr>
            <a:xfrm>
              <a:off x="3455287" y="4016694"/>
              <a:ext cx="2269847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聯盟鏈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(Consortium </a:t>
              </a:r>
              <a:r>
                <a:rPr lang="en-US" altLang="zh-TW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Blockchain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)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3455287" y="4447302"/>
              <a:ext cx="2756952" cy="51706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</a:rPr>
                <a:t>許可式存取</a:t>
              </a:r>
              <a:endParaRPr lang="en-US" altLang="zh-TW" sz="1400" dirty="0" smtClean="0">
                <a:solidFill>
                  <a:schemeClr val="tx1"/>
                </a:solidFill>
              </a:endParaRPr>
            </a:p>
            <a:p>
              <a:r>
                <a:rPr lang="en-US" altLang="zh-CN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目標使用者為特定人士</a:t>
              </a:r>
              <a:r>
                <a:rPr lang="en-US" altLang="zh-TW" sz="1400" dirty="0" smtClean="0">
                  <a:solidFill>
                    <a:schemeClr val="tx1"/>
                  </a:solidFill>
                  <a:sym typeface="+mn-lt"/>
                </a:rPr>
                <a:t>/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組織</a:t>
              </a:r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sp>
        <p:nvSpPr>
          <p:cNvPr id="19" name="文本框 20"/>
          <p:cNvSpPr txBox="1"/>
          <p:nvPr/>
        </p:nvSpPr>
        <p:spPr>
          <a:xfrm>
            <a:off x="843830" y="1025153"/>
            <a:ext cx="2797234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 smtClean="0"/>
              <a:t>Public </a:t>
            </a:r>
            <a:r>
              <a:rPr lang="en-US" altLang="zh-TW" sz="1100" dirty="0" err="1"/>
              <a:t>B</a:t>
            </a:r>
            <a:r>
              <a:rPr lang="en-US" altLang="zh-TW" sz="1100" dirty="0" err="1" smtClean="0"/>
              <a:t>lockchain</a:t>
            </a:r>
            <a:r>
              <a:rPr lang="en-US" altLang="zh-TW" sz="1100" dirty="0" smtClean="0"/>
              <a:t> </a:t>
            </a:r>
            <a:r>
              <a:rPr lang="en-US" altLang="zh-TW" sz="1100" dirty="0"/>
              <a:t>and Consortium </a:t>
            </a:r>
            <a:r>
              <a:rPr lang="en-US" altLang="zh-TW" sz="1100" dirty="0" err="1"/>
              <a:t>B</a:t>
            </a:r>
            <a:r>
              <a:rPr lang="en-US" altLang="zh-TW" sz="1100" dirty="0" err="1" smtClean="0"/>
              <a:t>lockchain</a:t>
            </a:r>
            <a:endParaRPr lang="en-US" altLang="zh-TW" sz="11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99" y="2982715"/>
            <a:ext cx="1396720" cy="1457237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229" y="2952265"/>
            <a:ext cx="1396720" cy="1457237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 rot="20278667">
            <a:off x="6424804" y="3454668"/>
            <a:ext cx="120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rgbClr val="FF0000"/>
                </a:solidFill>
              </a:rPr>
              <a:t>Permission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02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17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前置作業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8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20" name="文本框 20"/>
          <p:cNvSpPr txBox="1"/>
          <p:nvPr/>
        </p:nvSpPr>
        <p:spPr>
          <a:xfrm>
            <a:off x="843830" y="1025153"/>
            <a:ext cx="2797234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/>
              <a:t>preparation</a:t>
            </a:r>
          </a:p>
        </p:txBody>
      </p:sp>
      <p:grpSp>
        <p:nvGrpSpPr>
          <p:cNvPr id="27" name="组合 7"/>
          <p:cNvGrpSpPr/>
          <p:nvPr/>
        </p:nvGrpSpPr>
        <p:grpSpPr>
          <a:xfrm>
            <a:off x="902198" y="1919847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28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9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30" name="组合 20"/>
          <p:cNvGrpSpPr/>
          <p:nvPr/>
        </p:nvGrpSpPr>
        <p:grpSpPr>
          <a:xfrm>
            <a:off x="1688929" y="1919846"/>
            <a:ext cx="5098733" cy="735574"/>
            <a:chOff x="7827985" y="2230017"/>
            <a:chExt cx="2807932" cy="661544"/>
          </a:xfrm>
        </p:grpSpPr>
        <p:sp>
          <p:nvSpPr>
            <p:cNvPr id="31" name="TextBox 13"/>
            <p:cNvSpPr txBox="1"/>
            <p:nvPr/>
          </p:nvSpPr>
          <p:spPr>
            <a:xfrm>
              <a:off x="7827986" y="2230017"/>
              <a:ext cx="2157905" cy="5480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c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ourse material</a:t>
              </a:r>
            </a:p>
            <a:p>
              <a:pPr defTabSz="683419">
                <a:spcBef>
                  <a:spcPct val="20000"/>
                </a:spcBef>
              </a:pPr>
              <a:r>
                <a:rPr lang="mr-IN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…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..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2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33" name="组合 7"/>
          <p:cNvGrpSpPr/>
          <p:nvPr/>
        </p:nvGrpSpPr>
        <p:grpSpPr>
          <a:xfrm>
            <a:off x="6000931" y="1833067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34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5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36" name="组合 20"/>
          <p:cNvGrpSpPr/>
          <p:nvPr/>
        </p:nvGrpSpPr>
        <p:grpSpPr>
          <a:xfrm>
            <a:off x="6787663" y="1833066"/>
            <a:ext cx="4818184" cy="735574"/>
            <a:chOff x="7827985" y="2230017"/>
            <a:chExt cx="2807932" cy="661544"/>
          </a:xfrm>
        </p:grpSpPr>
        <p:sp>
          <p:nvSpPr>
            <p:cNvPr id="37" name="TextBox 13"/>
            <p:cNvSpPr txBox="1"/>
            <p:nvPr/>
          </p:nvSpPr>
          <p:spPr>
            <a:xfrm>
              <a:off x="7827986" y="2230017"/>
              <a:ext cx="2157905" cy="54806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geth</a:t>
              </a:r>
              <a:endParaRPr lang="en-US" altLang="zh-CN" b="1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>
                  <a:hlinkClick r:id="rId3"/>
                </a:rPr>
                <a:t>https://geth.ethereum.org/downloads</a:t>
              </a:r>
              <a:r>
                <a:rPr lang="en-US" altLang="zh-TW" dirty="0" smtClean="0">
                  <a:hlinkClick r:id="rId3"/>
                </a:rPr>
                <a:t>/</a:t>
              </a:r>
              <a:endParaRPr lang="en-US" altLang="zh-TW" dirty="0" smtClean="0"/>
            </a:p>
          </p:txBody>
        </p:sp>
        <p:sp>
          <p:nvSpPr>
            <p:cNvPr id="38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39" name="组合 7"/>
          <p:cNvGrpSpPr/>
          <p:nvPr/>
        </p:nvGrpSpPr>
        <p:grpSpPr>
          <a:xfrm>
            <a:off x="902198" y="3257666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40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42" name="组合 20"/>
          <p:cNvGrpSpPr/>
          <p:nvPr/>
        </p:nvGrpSpPr>
        <p:grpSpPr>
          <a:xfrm>
            <a:off x="1688929" y="3257669"/>
            <a:ext cx="6528948" cy="1606594"/>
            <a:chOff x="7827985" y="2230018"/>
            <a:chExt cx="2807932" cy="1444901"/>
          </a:xfrm>
        </p:grpSpPr>
        <p:sp>
          <p:nvSpPr>
            <p:cNvPr id="43" name="TextBox 13"/>
            <p:cNvSpPr txBox="1"/>
            <p:nvPr/>
          </p:nvSpPr>
          <p:spPr>
            <a:xfrm>
              <a:off x="7827986" y="2230018"/>
              <a:ext cx="2731967" cy="144490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w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orkspace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1. </a:t>
              </a:r>
              <a:r>
                <a:rPr lang="en-US" altLang="zh-TW" dirty="0"/>
                <a:t>[Windows] </a:t>
              </a:r>
              <a:r>
                <a:rPr lang="en-US" altLang="zh-TW" dirty="0" smtClean="0"/>
                <a:t> </a:t>
              </a:r>
              <a:r>
                <a:rPr lang="en-US" altLang="zh-TW" dirty="0" err="1" smtClean="0"/>
                <a:t>powershell</a:t>
              </a:r>
              <a:r>
                <a:rPr lang="en-US" altLang="zh-TW" dirty="0" smtClean="0"/>
                <a:t> or </a:t>
              </a:r>
              <a:r>
                <a:rPr lang="en-US" altLang="zh-TW" dirty="0" err="1" smtClean="0"/>
                <a:t>cmder</a:t>
              </a:r>
              <a:endParaRPr lang="en-US" altLang="zh-TW" dirty="0" smtClean="0"/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    </a:t>
              </a:r>
              <a:r>
                <a:rPr lang="en-US" altLang="zh-TW" dirty="0"/>
                <a:t>[Mac </a:t>
              </a:r>
              <a:r>
                <a:rPr lang="en-US" altLang="zh-TW" dirty="0" smtClean="0"/>
                <a:t>OS] other/terminal 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2. </a:t>
              </a:r>
              <a:r>
                <a:rPr lang="en-US" altLang="zh-TW" dirty="0"/>
                <a:t>[Windows &amp; Mac </a:t>
              </a:r>
              <a:r>
                <a:rPr lang="en-US" altLang="zh-TW" dirty="0" smtClean="0"/>
                <a:t>OS] copy </a:t>
              </a:r>
              <a:r>
                <a:rPr lang="en-US" altLang="zh-TW" dirty="0" err="1" smtClean="0"/>
                <a:t>dir</a:t>
              </a:r>
              <a:r>
                <a:rPr lang="en-US" altLang="zh-TW" dirty="0" smtClean="0"/>
                <a:t> </a:t>
              </a:r>
              <a:r>
                <a:rPr lang="en-US" altLang="zh-TW" dirty="0"/>
                <a:t>"</a:t>
              </a:r>
              <a:r>
                <a:rPr lang="en-US" altLang="zh-TW" dirty="0" smtClean="0"/>
                <a:t>practice" to your desktop &amp; cd 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3. </a:t>
              </a:r>
              <a:r>
                <a:rPr lang="en-US" altLang="zh-TW" dirty="0"/>
                <a:t>[Windows</a:t>
              </a:r>
              <a:r>
                <a:rPr lang="en-US" altLang="zh-TW" dirty="0" smtClean="0"/>
                <a:t>] install </a:t>
              </a:r>
              <a:r>
                <a:rPr lang="en-US" altLang="zh-TW" dirty="0" err="1" smtClean="0"/>
                <a:t>geth-windows.exe</a:t>
              </a:r>
              <a:endParaRPr lang="en-US" altLang="zh-TW" dirty="0" smtClean="0"/>
            </a:p>
          </p:txBody>
        </p:sp>
        <p:sp>
          <p:nvSpPr>
            <p:cNvPr id="44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016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913843" y="2085375"/>
            <a:ext cx="2364315" cy="1181317"/>
            <a:chOff x="3804264" y="-1169675"/>
            <a:chExt cx="1547966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3804264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7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636865" y="-1169675"/>
              <a:ext cx="715365" cy="773433"/>
            </a:xfrm>
            <a:custGeom>
              <a:avLst/>
              <a:gdLst/>
              <a:ahLst/>
              <a:cxnLst/>
              <a:rect l="l" t="t" r="r" b="b"/>
              <a:pathLst>
                <a:path w="715365" h="773433">
                  <a:moveTo>
                    <a:pt x="359959" y="0"/>
                  </a:moveTo>
                  <a:cubicBezTo>
                    <a:pt x="466546" y="1270"/>
                    <a:pt x="552003" y="32218"/>
                    <a:pt x="616329" y="92841"/>
                  </a:cubicBezTo>
                  <a:cubicBezTo>
                    <a:pt x="680655" y="153465"/>
                    <a:pt x="713667" y="236142"/>
                    <a:pt x="715365" y="340872"/>
                  </a:cubicBezTo>
                  <a:cubicBezTo>
                    <a:pt x="714412" y="403419"/>
                    <a:pt x="698518" y="467018"/>
                    <a:pt x="667683" y="531669"/>
                  </a:cubicBezTo>
                  <a:cubicBezTo>
                    <a:pt x="636848" y="596320"/>
                    <a:pt x="596787" y="659918"/>
                    <a:pt x="547500" y="722462"/>
                  </a:cubicBezTo>
                  <a:lnTo>
                    <a:pt x="502183" y="773433"/>
                  </a:lnTo>
                  <a:lnTo>
                    <a:pt x="204841" y="773433"/>
                  </a:lnTo>
                  <a:lnTo>
                    <a:pt x="275093" y="699171"/>
                  </a:lnTo>
                  <a:cubicBezTo>
                    <a:pt x="298941" y="672841"/>
                    <a:pt x="321036" y="647244"/>
                    <a:pt x="341378" y="622382"/>
                  </a:cubicBezTo>
                  <a:cubicBezTo>
                    <a:pt x="422746" y="522932"/>
                    <a:pt x="464401" y="433955"/>
                    <a:pt x="466344" y="355450"/>
                  </a:cubicBezTo>
                  <a:cubicBezTo>
                    <a:pt x="465828" y="305705"/>
                    <a:pt x="453016" y="267804"/>
                    <a:pt x="427907" y="241746"/>
                  </a:cubicBezTo>
                  <a:cubicBezTo>
                    <a:pt x="402799" y="215688"/>
                    <a:pt x="368491" y="202568"/>
                    <a:pt x="324984" y="202386"/>
                  </a:cubicBezTo>
                  <a:cubicBezTo>
                    <a:pt x="288004" y="203297"/>
                    <a:pt x="254485" y="213866"/>
                    <a:pt x="224428" y="234093"/>
                  </a:cubicBezTo>
                  <a:cubicBezTo>
                    <a:pt x="194371" y="254320"/>
                    <a:pt x="166682" y="278738"/>
                    <a:pt x="141361" y="307345"/>
                  </a:cubicBezTo>
                  <a:lnTo>
                    <a:pt x="0" y="167442"/>
                  </a:lnTo>
                  <a:cubicBezTo>
                    <a:pt x="51887" y="111415"/>
                    <a:pt x="105869" y="69494"/>
                    <a:pt x="161945" y="41678"/>
                  </a:cubicBezTo>
                  <a:cubicBezTo>
                    <a:pt x="218022" y="13862"/>
                    <a:pt x="284027" y="-31"/>
                    <a:pt x="35995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6"/>
          <p:cNvGrpSpPr/>
          <p:nvPr/>
        </p:nvGrpSpPr>
        <p:grpSpPr>
          <a:xfrm>
            <a:off x="4628148" y="3429248"/>
            <a:ext cx="2935705" cy="767771"/>
            <a:chOff x="4615322" y="2848154"/>
            <a:chExt cx="2935705" cy="767771"/>
          </a:xfrm>
        </p:grpSpPr>
        <p:sp>
          <p:nvSpPr>
            <p:cNvPr id="13" name="文本框 7"/>
            <p:cNvSpPr txBox="1"/>
            <p:nvPr/>
          </p:nvSpPr>
          <p:spPr>
            <a:xfrm>
              <a:off x="4836687" y="2925223"/>
              <a:ext cx="2492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準備聯盟鏈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4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988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準備客製的創世區塊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1" name="组合 20"/>
          <p:cNvGrpSpPr/>
          <p:nvPr/>
        </p:nvGrpSpPr>
        <p:grpSpPr>
          <a:xfrm>
            <a:off x="2341055" y="3015810"/>
            <a:ext cx="3907318" cy="661545"/>
            <a:chOff x="7827985" y="2230016"/>
            <a:chExt cx="2807932" cy="661545"/>
          </a:xfrm>
        </p:grpSpPr>
        <p:sp>
          <p:nvSpPr>
            <p:cNvPr id="22" name="TextBox 13"/>
            <p:cNvSpPr txBox="1"/>
            <p:nvPr/>
          </p:nvSpPr>
          <p:spPr>
            <a:xfrm>
              <a:off x="7827986" y="2230016"/>
              <a:ext cx="1401112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自行編寫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genesis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677526" y="3015810"/>
            <a:ext cx="3803089" cy="671893"/>
            <a:chOff x="3455287" y="4016694"/>
            <a:chExt cx="2756952" cy="671893"/>
          </a:xfrm>
        </p:grpSpPr>
        <p:sp>
          <p:nvSpPr>
            <p:cNvPr id="25" name="TextBox 13"/>
            <p:cNvSpPr txBox="1"/>
            <p:nvPr/>
          </p:nvSpPr>
          <p:spPr>
            <a:xfrm>
              <a:off x="3455287" y="4016694"/>
              <a:ext cx="1686160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使用</a:t>
              </a:r>
              <a:r>
                <a:rPr lang="en-US" altLang="zh-TW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puppeth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3455287" y="4447302"/>
              <a:ext cx="275695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sp>
        <p:nvSpPr>
          <p:cNvPr id="19" name="文本框 20"/>
          <p:cNvSpPr txBox="1"/>
          <p:nvPr/>
        </p:nvSpPr>
        <p:spPr>
          <a:xfrm>
            <a:off x="843830" y="1025153"/>
            <a:ext cx="2797234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 smtClean="0"/>
              <a:t>Prepare </a:t>
            </a:r>
            <a:r>
              <a:rPr lang="en-US" altLang="zh-TW" sz="1100" dirty="0"/>
              <a:t>genesis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3" y="2940788"/>
            <a:ext cx="1243996" cy="1231847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373" y="2810922"/>
            <a:ext cx="1355160" cy="151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6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14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編寫創世區塊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5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16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Compose genesis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20" name="文字方塊 19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93" y="864604"/>
            <a:ext cx="4649276" cy="531345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05434" y="1641231"/>
            <a:ext cx="2779704" cy="351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1681979" y="4607170"/>
            <a:ext cx="2022513" cy="351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356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443</Words>
  <Application>Microsoft Macintosh PowerPoint</Application>
  <PresentationFormat>寬螢幕</PresentationFormat>
  <Paragraphs>120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9" baseType="lpstr">
      <vt:lpstr>Calibri</vt:lpstr>
      <vt:lpstr>Calibri Light</vt:lpstr>
      <vt:lpstr>Mangal</vt:lpstr>
      <vt:lpstr>宋体</vt:lpstr>
      <vt:lpstr>思源黑体 CN Bold</vt:lpstr>
      <vt:lpstr>思源黑体 CN Heavy</vt:lpstr>
      <vt:lpstr>思源黑体 CN Light</vt:lpstr>
      <vt:lpstr>微软雅黑</vt:lpstr>
      <vt:lpstr>微软雅黑 Light</vt:lpstr>
      <vt:lpstr>新細明體</vt:lpstr>
      <vt:lpstr>Arial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第一PPT，www.1ppt.com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粒子</dc:title>
  <dc:creator>第一PPT</dc:creator>
  <cp:keywords>www.1ppt.com</cp:keywords>
  <dc:description>www.1ppt.com</dc:description>
  <cp:lastModifiedBy>Microsoft Office 使用者</cp:lastModifiedBy>
  <cp:revision>162</cp:revision>
  <cp:lastPrinted>2019-07-05T06:52:18Z</cp:lastPrinted>
  <dcterms:created xsi:type="dcterms:W3CDTF">2018-09-17T11:33:34Z</dcterms:created>
  <dcterms:modified xsi:type="dcterms:W3CDTF">2019-07-16T19:50:43Z</dcterms:modified>
</cp:coreProperties>
</file>

<file path=docProps/thumbnail.jpeg>
</file>